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7" r:id="rId2"/>
    <p:sldId id="356" r:id="rId3"/>
    <p:sldId id="357" r:id="rId4"/>
    <p:sldId id="348" r:id="rId5"/>
    <p:sldId id="324" r:id="rId6"/>
    <p:sldId id="263" r:id="rId7"/>
    <p:sldId id="35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lzone85_05@yahoo.com" initials="k" lastIdx="5" clrIdx="0">
    <p:extLst>
      <p:ext uri="{19B8F6BF-5375-455C-9EA6-DF929625EA0E}">
        <p15:presenceInfo xmlns:p15="http://schemas.microsoft.com/office/powerpoint/2012/main" userId="4ee2f661130c1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E3F0-5AD3-446D-B1F5-3128E7695DAA}" type="datetimeFigureOut">
              <a:rPr lang="ro-RO" smtClean="0"/>
              <a:t>16.10.2024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E090-1524-4410-87A5-CAD433BEE7C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779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97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4DE5-3D8D-4235-92CB-E572F38C7F6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ducredgimnaziu" TargetMode="External"/><Relationship Id="rId3" Type="http://schemas.openxmlformats.org/officeDocument/2006/relationships/hyperlink" Target="https://red.educred.ro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rimareducred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www.youtube.com/@educredro" TargetMode="External"/><Relationship Id="rId4" Type="http://schemas.openxmlformats.org/officeDocument/2006/relationships/hyperlink" Target="https://digital.educred.ro/" TargetMode="Externa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ducred.ro/programe-scolare-pentru-optionale-integrat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DCE0E7EC-34C0-3612-FB42-3059852F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767"/>
            <a:ext cx="10515600" cy="43085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o-RO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900" b="1" dirty="0" smtClean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Proiectul „Curriculum </a:t>
            </a:r>
            <a:r>
              <a:rPr lang="ro-RO" sz="3900" b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Relevant, Educație Deschisă pentru toți - CRED</a:t>
            </a:r>
            <a:r>
              <a:rPr lang="ro-RO" sz="3900" b="1" dirty="0" smtClean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o-RO" sz="39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3900" dirty="0" smtClean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fost implementat de Ministerul Educației în parteneriat cu 8 case ale corpului didactic (Botoșani, Buzău, Teleorman, Olt, Timiș, Brașov, Cluj și București), 3 inspectorate școlare (Iași, Bihor și București) și Centrul Național de Politici și Evaluare în Educație, în perioada 15 noiembrie 2017 – 14 decembrie 2023.</a:t>
            </a:r>
            <a:endParaRPr lang="ro-RO" sz="39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1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DCE0E7EC-34C0-3612-FB42-3059852F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944312"/>
            <a:ext cx="11686032" cy="5520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o-RO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cadrul proiectului, Casa Corpului Didactic Olt, coordonator pentru regiunea Sud – Vest Oltenia a acreditat 4 programe de formare profesională:</a:t>
            </a:r>
          </a:p>
          <a:p>
            <a:pPr marL="0" indent="0" algn="just">
              <a:buNone/>
            </a:pPr>
            <a:r>
              <a:rPr lang="ro-RO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1.</a:t>
            </a:r>
            <a:r>
              <a:rPr lang="en-US" dirty="0" smtClean="0">
                <a:latin typeface="Trebuchet MS" panose="020B0603020202020204" pitchFamily="34" charset="0"/>
              </a:rPr>
              <a:t>CRED-Curriculum </a:t>
            </a:r>
            <a:r>
              <a:rPr lang="en-US" dirty="0">
                <a:latin typeface="Trebuchet MS" panose="020B0603020202020204" pitchFamily="34" charset="0"/>
              </a:rPr>
              <a:t>relevant, </a:t>
            </a:r>
            <a:r>
              <a:rPr lang="en-US" dirty="0" err="1">
                <a:latin typeface="Trebuchet MS" panose="020B0603020202020204" pitchFamily="34" charset="0"/>
              </a:rPr>
              <a:t>educație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deschisă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toți</a:t>
            </a:r>
            <a:r>
              <a:rPr lang="en-US" dirty="0">
                <a:latin typeface="Trebuchet MS" panose="020B0603020202020204" pitchFamily="34" charset="0"/>
              </a:rPr>
              <a:t>. </a:t>
            </a:r>
            <a:r>
              <a:rPr lang="en-US" dirty="0" err="1">
                <a:latin typeface="Trebuchet MS" panose="020B0603020202020204" pitchFamily="34" charset="0"/>
              </a:rPr>
              <a:t>Formare</a:t>
            </a:r>
            <a:r>
              <a:rPr lang="en-US" dirty="0">
                <a:latin typeface="Trebuchet MS" panose="020B0603020202020204" pitchFamily="34" charset="0"/>
              </a:rPr>
              <a:t> de </a:t>
            </a:r>
            <a:r>
              <a:rPr lang="en-US" dirty="0" err="1">
                <a:latin typeface="Trebuchet MS" panose="020B0603020202020204" pitchFamily="34" charset="0"/>
              </a:rPr>
              <a:t>nivel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</a:rPr>
              <a:t>2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- </a:t>
            </a:r>
            <a:r>
              <a:rPr lang="en-US" dirty="0" err="1">
                <a:latin typeface="Trebuchet MS" panose="020B0603020202020204" pitchFamily="34" charset="0"/>
              </a:rPr>
              <a:t>învățământ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primar</a:t>
            </a:r>
            <a:r>
              <a:rPr lang="ro-RO" dirty="0" smtClean="0">
                <a:latin typeface="Trebuchet MS" panose="020B0603020202020204" pitchFamily="34" charset="0"/>
              </a:rPr>
              <a:t>, acreditat prin O.M.E. nr. 3997/14.05.2019;</a:t>
            </a:r>
          </a:p>
          <a:p>
            <a:pPr marL="0" indent="0" algn="just">
              <a:buNone/>
            </a:pP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2.</a:t>
            </a:r>
            <a:r>
              <a:rPr lang="en-US" dirty="0">
                <a:latin typeface="Trebuchet MS" panose="020B0603020202020204" pitchFamily="34" charset="0"/>
              </a:rPr>
              <a:t> CRED-Curriculum relevant, </a:t>
            </a:r>
            <a:r>
              <a:rPr lang="en-US" dirty="0" err="1">
                <a:latin typeface="Trebuchet MS" panose="020B0603020202020204" pitchFamily="34" charset="0"/>
              </a:rPr>
              <a:t>educație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deschisă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toți</a:t>
            </a:r>
            <a:r>
              <a:rPr lang="en-US" dirty="0">
                <a:latin typeface="Trebuchet MS" panose="020B0603020202020204" pitchFamily="34" charset="0"/>
              </a:rPr>
              <a:t>. </a:t>
            </a:r>
            <a:r>
              <a:rPr lang="en-US" dirty="0" err="1">
                <a:latin typeface="Trebuchet MS" panose="020B0603020202020204" pitchFamily="34" charset="0"/>
              </a:rPr>
              <a:t>Formare</a:t>
            </a:r>
            <a:r>
              <a:rPr lang="en-US" dirty="0">
                <a:latin typeface="Trebuchet MS" panose="020B0603020202020204" pitchFamily="34" charset="0"/>
              </a:rPr>
              <a:t> de </a:t>
            </a:r>
            <a:r>
              <a:rPr lang="en-US" dirty="0" err="1">
                <a:latin typeface="Trebuchet MS" panose="020B0603020202020204" pitchFamily="34" charset="0"/>
              </a:rPr>
              <a:t>nivel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</a:rPr>
              <a:t>2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- </a:t>
            </a:r>
            <a:r>
              <a:rPr lang="en-US" dirty="0" err="1">
                <a:latin typeface="Trebuchet MS" panose="020B0603020202020204" pitchFamily="34" charset="0"/>
              </a:rPr>
              <a:t>învățământ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gimnazial</a:t>
            </a:r>
            <a:r>
              <a:rPr lang="ro-RO" dirty="0">
                <a:latin typeface="Trebuchet MS" panose="020B0603020202020204" pitchFamily="34" charset="0"/>
              </a:rPr>
              <a:t> acreditat prin O.M.E</a:t>
            </a:r>
            <a:r>
              <a:rPr lang="ro-RO" dirty="0" smtClean="0">
                <a:latin typeface="Trebuchet MS" panose="020B0603020202020204" pitchFamily="34" charset="0"/>
              </a:rPr>
              <a:t>. nr. 4737/09.08.2019;</a:t>
            </a:r>
          </a:p>
          <a:p>
            <a:pPr marL="0" indent="0" algn="just">
              <a:buNone/>
            </a:pP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3.</a:t>
            </a:r>
            <a:r>
              <a:rPr lang="pt-BR" i="1" dirty="0">
                <a:latin typeface="Trebuchet MS" panose="020B0603020202020204" pitchFamily="34" charset="0"/>
              </a:rPr>
              <a:t> Managementul implementării eficiente a curriculumul național. MANAGER-CRED. Formare nivel </a:t>
            </a:r>
            <a:r>
              <a:rPr lang="ro-RO" i="1" dirty="0" smtClean="0">
                <a:latin typeface="Trebuchet MS" panose="020B0603020202020204" pitchFamily="34" charset="0"/>
              </a:rPr>
              <a:t>2, </a:t>
            </a:r>
            <a:r>
              <a:rPr lang="ro-RO" dirty="0">
                <a:latin typeface="Trebuchet MS" panose="020B0603020202020204" pitchFamily="34" charset="0"/>
              </a:rPr>
              <a:t>acreditat prin O.M.E</a:t>
            </a:r>
            <a:r>
              <a:rPr lang="ro-RO" dirty="0" smtClean="0">
                <a:latin typeface="Trebuchet MS" panose="020B0603020202020204" pitchFamily="34" charset="0"/>
              </a:rPr>
              <a:t>.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3673/02.05.2022;</a:t>
            </a:r>
          </a:p>
          <a:p>
            <a:pPr marL="0" indent="0" algn="just">
              <a:buNone/>
            </a:pP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         4.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Resurse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educaționale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digitale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r>
              <a:rPr lang="ro-RO" dirty="0" smtClean="0">
                <a:latin typeface="Trebuchet MS" panose="020B0603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</a:rPr>
              <a:t>R</a:t>
            </a:r>
            <a:r>
              <a:rPr lang="en-US" dirty="0" err="1" smtClean="0">
                <a:latin typeface="Trebuchet MS" panose="020B0603020202020204" pitchFamily="34" charset="0"/>
              </a:rPr>
              <a:t>ealizare</a:t>
            </a:r>
            <a:r>
              <a:rPr lang="ro-RO" dirty="0" smtClean="0">
                <a:latin typeface="Trebuchet MS" panose="020B0603020202020204" pitchFamily="34" charset="0"/>
              </a:rPr>
              <a:t>, </a:t>
            </a:r>
            <a:r>
              <a:rPr lang="en-US" dirty="0" err="1" smtClean="0">
                <a:latin typeface="Trebuchet MS" panose="020B0603020202020204" pitchFamily="34" charset="0"/>
              </a:rPr>
              <a:t>utilizare</a:t>
            </a:r>
            <a:r>
              <a:rPr lang="ro-RO" dirty="0" smtClean="0">
                <a:latin typeface="Trebuchet MS" panose="020B0603020202020204" pitchFamily="34" charset="0"/>
              </a:rPr>
              <a:t>, </a:t>
            </a:r>
            <a:r>
              <a:rPr lang="en-US" dirty="0" err="1" smtClean="0">
                <a:latin typeface="Trebuchet MS" panose="020B0603020202020204" pitchFamily="34" charset="0"/>
              </a:rPr>
              <a:t>evaluare</a:t>
            </a:r>
            <a:r>
              <a:rPr lang="en-US" dirty="0">
                <a:latin typeface="Trebuchet MS" panose="020B0603020202020204" pitchFamily="34" charset="0"/>
              </a:rPr>
              <a:t>. </a:t>
            </a:r>
            <a:r>
              <a:rPr lang="en-US" dirty="0" err="1">
                <a:latin typeface="Trebuchet MS" panose="020B0603020202020204" pitchFamily="34" charset="0"/>
              </a:rPr>
              <a:t>Formare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nivel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2</a:t>
            </a:r>
            <a:r>
              <a:rPr lang="ro-RO" dirty="0" smtClean="0">
                <a:latin typeface="Trebuchet MS" panose="020B0603020202020204" pitchFamily="34" charset="0"/>
              </a:rPr>
              <a:t>, </a:t>
            </a:r>
            <a:r>
              <a:rPr lang="ro-RO" dirty="0">
                <a:latin typeface="Trebuchet MS" panose="020B0603020202020204" pitchFamily="34" charset="0"/>
              </a:rPr>
              <a:t>acreditat prin O.M.E</a:t>
            </a:r>
            <a:r>
              <a:rPr lang="ro-RO" dirty="0" smtClean="0">
                <a:latin typeface="Trebuchet MS" panose="020B0603020202020204" pitchFamily="34" charset="0"/>
              </a:rPr>
              <a:t>.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nr. </a:t>
            </a:r>
            <a:r>
              <a:rPr lang="en-US" dirty="0" smtClean="0">
                <a:latin typeface="Trebuchet MS" panose="020B0603020202020204" pitchFamily="34" charset="0"/>
              </a:rPr>
              <a:t>3306/22.02.2022</a:t>
            </a:r>
            <a:r>
              <a:rPr lang="ro-RO" dirty="0" smtClean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96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DCE0E7EC-34C0-3612-FB42-3059852F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944312"/>
            <a:ext cx="11686032" cy="5520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În luna noiembrie 2024, Casa Corpului Didactic Olt va demara formarea a câte o grupă/regiune pentru programele de formare:</a:t>
            </a:r>
            <a:endParaRPr lang="ro-RO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-</a:t>
            </a:r>
            <a:r>
              <a:rPr lang="pt-BR" i="1" dirty="0" smtClean="0">
                <a:latin typeface="Trebuchet MS" panose="020B0603020202020204" pitchFamily="34" charset="0"/>
              </a:rPr>
              <a:t>Managementul </a:t>
            </a:r>
            <a:r>
              <a:rPr lang="pt-BR" i="1" dirty="0">
                <a:latin typeface="Trebuchet MS" panose="020B0603020202020204" pitchFamily="34" charset="0"/>
              </a:rPr>
              <a:t>implementării eficiente a curriculumul național. MANAGER-CRED. Formare nivel </a:t>
            </a:r>
            <a:r>
              <a:rPr lang="ro-RO" i="1" dirty="0" smtClean="0">
                <a:latin typeface="Trebuchet MS" panose="020B0603020202020204" pitchFamily="34" charset="0"/>
              </a:rPr>
              <a:t>2, </a:t>
            </a:r>
            <a:r>
              <a:rPr lang="ro-RO" dirty="0">
                <a:latin typeface="Trebuchet MS" panose="020B0603020202020204" pitchFamily="34" charset="0"/>
              </a:rPr>
              <a:t>acreditat prin O.M.E</a:t>
            </a:r>
            <a:r>
              <a:rPr lang="ro-RO" dirty="0" smtClean="0">
                <a:latin typeface="Trebuchet MS" panose="020B0603020202020204" pitchFamily="34" charset="0"/>
              </a:rPr>
              <a:t>.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3673/02.05.2022;</a:t>
            </a:r>
          </a:p>
          <a:p>
            <a:pPr marL="0" indent="0" algn="just">
              <a:buNone/>
            </a:pP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         -</a:t>
            </a:r>
            <a:r>
              <a:rPr lang="en-US" dirty="0" err="1" smtClean="0">
                <a:latin typeface="Trebuchet MS" panose="020B0603020202020204" pitchFamily="34" charset="0"/>
              </a:rPr>
              <a:t>Resurse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educaționale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digitale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r>
              <a:rPr lang="ro-RO" dirty="0" smtClean="0">
                <a:latin typeface="Trebuchet MS" panose="020B0603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</a:rPr>
              <a:t>R</a:t>
            </a:r>
            <a:r>
              <a:rPr lang="en-US" dirty="0" err="1" smtClean="0">
                <a:latin typeface="Trebuchet MS" panose="020B0603020202020204" pitchFamily="34" charset="0"/>
              </a:rPr>
              <a:t>ealizare</a:t>
            </a:r>
            <a:r>
              <a:rPr lang="ro-RO" dirty="0" smtClean="0">
                <a:latin typeface="Trebuchet MS" panose="020B0603020202020204" pitchFamily="34" charset="0"/>
              </a:rPr>
              <a:t>, </a:t>
            </a:r>
            <a:r>
              <a:rPr lang="en-US" dirty="0" err="1" smtClean="0">
                <a:latin typeface="Trebuchet MS" panose="020B0603020202020204" pitchFamily="34" charset="0"/>
              </a:rPr>
              <a:t>utilizare</a:t>
            </a:r>
            <a:r>
              <a:rPr lang="ro-RO" dirty="0" smtClean="0">
                <a:latin typeface="Trebuchet MS" panose="020B0603020202020204" pitchFamily="34" charset="0"/>
              </a:rPr>
              <a:t>, </a:t>
            </a:r>
            <a:r>
              <a:rPr lang="en-US" dirty="0" err="1" smtClean="0">
                <a:latin typeface="Trebuchet MS" panose="020B0603020202020204" pitchFamily="34" charset="0"/>
              </a:rPr>
              <a:t>evaluare</a:t>
            </a:r>
            <a:r>
              <a:rPr lang="en-US" dirty="0">
                <a:latin typeface="Trebuchet MS" panose="020B0603020202020204" pitchFamily="34" charset="0"/>
              </a:rPr>
              <a:t>. </a:t>
            </a:r>
            <a:r>
              <a:rPr lang="en-US" dirty="0" err="1">
                <a:latin typeface="Trebuchet MS" panose="020B0603020202020204" pitchFamily="34" charset="0"/>
              </a:rPr>
              <a:t>Formare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nivel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2</a:t>
            </a:r>
            <a:r>
              <a:rPr lang="ro-RO" dirty="0" smtClean="0">
                <a:latin typeface="Trebuchet MS" panose="020B0603020202020204" pitchFamily="34" charset="0"/>
              </a:rPr>
              <a:t>, </a:t>
            </a:r>
            <a:r>
              <a:rPr lang="ro-RO" dirty="0">
                <a:latin typeface="Trebuchet MS" panose="020B0603020202020204" pitchFamily="34" charset="0"/>
              </a:rPr>
              <a:t>acreditat prin O.M.E</a:t>
            </a:r>
            <a:r>
              <a:rPr lang="ro-RO" dirty="0" smtClean="0">
                <a:latin typeface="Trebuchet MS" panose="020B0603020202020204" pitchFamily="34" charset="0"/>
              </a:rPr>
              <a:t>.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nr. </a:t>
            </a:r>
            <a:r>
              <a:rPr lang="en-US" dirty="0" smtClean="0">
                <a:latin typeface="Trebuchet MS" panose="020B0603020202020204" pitchFamily="34" charset="0"/>
              </a:rPr>
              <a:t>3306/22.02.2022</a:t>
            </a:r>
            <a:r>
              <a:rPr lang="ro-RO" dirty="0" smtClean="0">
                <a:latin typeface="Trebuchet MS" panose="020B0603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o-RO" dirty="0" smtClean="0">
                <a:latin typeface="Trebuchet MS" panose="020B0603020202020204" pitchFamily="34" charset="0"/>
              </a:rPr>
              <a:t>          În perioada imediat următoare, Casa Corpului Didactic Olt, va reacredita programele de formare </a:t>
            </a:r>
            <a:r>
              <a:rPr lang="en-US" dirty="0">
                <a:latin typeface="Trebuchet MS" panose="020B0603020202020204" pitchFamily="34" charset="0"/>
              </a:rPr>
              <a:t>CRED-Curriculum relevant, </a:t>
            </a:r>
            <a:r>
              <a:rPr lang="en-US" dirty="0" err="1">
                <a:latin typeface="Trebuchet MS" panose="020B0603020202020204" pitchFamily="34" charset="0"/>
              </a:rPr>
              <a:t>educație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deschisă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toți</a:t>
            </a:r>
            <a:r>
              <a:rPr lang="ro-RO" dirty="0" smtClean="0">
                <a:latin typeface="Trebuchet MS" panose="020B0603020202020204" pitchFamily="34" charset="0"/>
              </a:rPr>
              <a:t>, învățământ primar și învățământ gimnazial.</a:t>
            </a:r>
          </a:p>
        </p:txBody>
      </p:sp>
    </p:spTree>
    <p:extLst>
      <p:ext uri="{BB962C8B-B14F-4D97-AF65-F5344CB8AC3E}">
        <p14:creationId xmlns:p14="http://schemas.microsoft.com/office/powerpoint/2010/main" val="127921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EBD24AA-6BD1-8626-5CEC-0A7B0D55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94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 în ultimul rând, vreau să vă amintesc faptul că, în 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cadrul activității </a:t>
            </a:r>
            <a:r>
              <a:rPr lang="ro-RO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A2. Abordări didactice centrate pe competențe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coordonată de către Centrul Național de Politici și Evaluare în Educație </a:t>
            </a:r>
            <a:r>
              <a:rPr lang="ro-RO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Unitatea de Cercetare în Educație</a:t>
            </a:r>
            <a:r>
              <a:rPr lang="ro-RO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400" dirty="0"/>
              <a:t> s-au elaborat următoarele tipuri de resurse educaționale</a:t>
            </a:r>
            <a:r>
              <a:rPr lang="en-US" sz="2400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I.   Ghiduri metodologice pentru învățământul primar și gimnazial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 II.  Resurse online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/</a:t>
            </a:r>
            <a:r>
              <a:rPr lang="en-US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digitale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;</a:t>
            </a:r>
            <a:endParaRPr lang="ro-RO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 III. 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Op</a:t>
            </a: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ți</a:t>
            </a:r>
            <a:r>
              <a:rPr lang="en-GB" b="1" dirty="0" err="1">
                <a:solidFill>
                  <a:srgbClr val="0000FF"/>
                </a:solidFill>
                <a:cs typeface="Arial" panose="020B0604020202020204" pitchFamily="34" charset="0"/>
              </a:rPr>
              <a:t>onale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 integrate.</a:t>
            </a:r>
            <a: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			</a:t>
            </a:r>
            <a: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8478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>
            <a:extLst>
              <a:ext uri="{FF2B5EF4-FFF2-40B4-BE49-F238E27FC236}">
                <a16:creationId xmlns:a16="http://schemas.microsoft.com/office/drawing/2014/main" xmlns="" id="{FB3DF9C2-C09C-4683-9E81-63EEFA66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594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o-RO" altLang="ro-RO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C93DE4-44E9-4AC1-A4D2-F998F65C753F}"/>
              </a:ext>
            </a:extLst>
          </p:cNvPr>
          <p:cNvSpPr txBox="1"/>
          <p:nvPr/>
        </p:nvSpPr>
        <p:spPr>
          <a:xfrm>
            <a:off x="942847" y="1853148"/>
            <a:ext cx="104867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</a:rPr>
              <a:t>18 ghiduri metodologice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rgbClr val="0000FF"/>
                </a:solidFill>
              </a:rPr>
              <a:t>Ghiduri pentru învățământ primar (6) – </a:t>
            </a:r>
            <a:r>
              <a:rPr lang="ro-RO" dirty="0"/>
              <a:t>organizate pe arii curriculare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gimnazial (7) </a:t>
            </a:r>
            <a:r>
              <a:rPr lang="ro-RO" b="1" dirty="0">
                <a:solidFill>
                  <a:srgbClr val="0000FF"/>
                </a:solidFill>
              </a:rPr>
              <a:t>– </a:t>
            </a:r>
            <a:r>
              <a:rPr lang="ro-RO" dirty="0"/>
              <a:t>organizate pe arii curriculare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primar și gimnazial (1)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Limbi moderne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, aria curriculară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Limbă și comunicare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care susțin aplicarea curriculumului pe trasee educaționale specifice (3)</a:t>
            </a:r>
            <a:endParaRPr lang="ro-RO" kern="1200" dirty="0">
              <a:solidFill>
                <a:srgbClr val="0000FF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discipline specifice învățământului în limba minorităților naționale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primar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secundar inferior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o-RO" b="0" i="0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 metodologic privind managementul curriculumului în învățământul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primar </a:t>
            </a:r>
            <a:r>
              <a:rPr lang="ro-RO" b="1" kern="1200" dirty="0" err="1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şi</a:t>
            </a: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 gimnazial (1)</a:t>
            </a:r>
            <a:endParaRPr lang="ro-RO" sz="2400" b="1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5AAFD2-5CB0-3C88-3ADC-D4CB4574EA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239" y="3766888"/>
            <a:ext cx="2279122" cy="1871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26A9A7F6-DF31-C7DD-A0C7-6D4DB38FCB00}"/>
              </a:ext>
            </a:extLst>
          </p:cNvPr>
          <p:cNvSpPr txBox="1"/>
          <p:nvPr/>
        </p:nvSpPr>
        <p:spPr>
          <a:xfrm>
            <a:off x="1383792" y="1329928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I. Ghiduri metodologice pentru învățământul primar și gimnazial</a:t>
            </a:r>
            <a:endParaRPr lang="ro-R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2826082" y="-15730"/>
            <a:ext cx="6940026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9BF0"/>
              </a:buClr>
              <a:buSzPts val="4400"/>
              <a:buFont typeface="Calibri"/>
              <a:buNone/>
            </a:pP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II. Resurse online 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EduCRED</a:t>
            </a:r>
            <a:endParaRPr sz="4000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9AC41F-6A39-35EC-F82B-6F01E712CBCE}"/>
              </a:ext>
            </a:extLst>
          </p:cNvPr>
          <p:cNvSpPr txBox="1"/>
          <p:nvPr/>
        </p:nvSpPr>
        <p:spPr>
          <a:xfrm>
            <a:off x="6096000" y="516815"/>
            <a:ext cx="5976938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hlinkClick r:id="rId3"/>
              </a:rPr>
              <a:t>https://red.educred.ro</a:t>
            </a:r>
            <a:endParaRPr lang="ro-RO" sz="2400" dirty="0"/>
          </a:p>
          <a:p>
            <a:pPr algn="just"/>
            <a:r>
              <a:rPr lang="ro-RO" dirty="0"/>
              <a:t>Platforma de Resurse Educaționale Deschise/RED</a:t>
            </a:r>
            <a:r>
              <a:rPr lang="en-US" dirty="0"/>
              <a:t>, </a:t>
            </a:r>
            <a:r>
              <a:rPr lang="ro-RO" dirty="0"/>
              <a:t>fișe descriptive</a:t>
            </a:r>
            <a:r>
              <a:rPr lang="en-US" dirty="0"/>
              <a:t> </a:t>
            </a:r>
            <a:r>
              <a:rPr lang="ro-RO" dirty="0"/>
              <a:t>și instrumente de gestiune a conținuturilor bazate pe competențele specifice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976FA8-3641-CB20-B246-1ADE39AC3010}"/>
              </a:ext>
            </a:extLst>
          </p:cNvPr>
          <p:cNvSpPr txBox="1"/>
          <p:nvPr/>
        </p:nvSpPr>
        <p:spPr>
          <a:xfrm>
            <a:off x="332376" y="619938"/>
            <a:ext cx="536181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dirty="0">
                <a:hlinkClick r:id="rId4"/>
              </a:rPr>
              <a:t>https://digital.educred.ro</a:t>
            </a:r>
            <a:endParaRPr lang="ro-RO" sz="2400" dirty="0"/>
          </a:p>
          <a:p>
            <a:r>
              <a:rPr lang="ro-RO" dirty="0"/>
              <a:t>Platforma de conținuturi educaționale publice</a:t>
            </a:r>
            <a:r>
              <a:rPr lang="en-US" dirty="0"/>
              <a:t> elaborate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 CRED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ECBC62-AA6C-B78B-F272-323BA3317DCB}"/>
              </a:ext>
            </a:extLst>
          </p:cNvPr>
          <p:cNvGrpSpPr/>
          <p:nvPr/>
        </p:nvGrpSpPr>
        <p:grpSpPr>
          <a:xfrm>
            <a:off x="-135106" y="1862793"/>
            <a:ext cx="5829300" cy="3185269"/>
            <a:chOff x="178304" y="2877361"/>
            <a:chExt cx="4853409" cy="20950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51B34C9C-A7A8-AAC8-F62A-AEE5DDFF9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4" y="3428156"/>
              <a:ext cx="2870987" cy="15442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chemeClr val="bg1"/>
              </a:bgClr>
            </a:pattFill>
            <a:scene3d>
              <a:camera prst="perspectiveContrastingRightFacing"/>
              <a:lightRig rig="threePt" dir="t"/>
            </a:scene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CB5331-A2B2-EA55-F197-CB1B6B4C6429}"/>
                </a:ext>
              </a:extLst>
            </p:cNvPr>
            <p:cNvSpPr txBox="1"/>
            <p:nvPr/>
          </p:nvSpPr>
          <p:spPr>
            <a:xfrm>
              <a:off x="507227" y="2877361"/>
              <a:ext cx="4524486" cy="6680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6"/>
                </a:rPr>
                <a:t>https://www.youtube.com/primareducred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primar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A040238-C2BF-C678-B84A-7B10DBD10F8A}"/>
              </a:ext>
            </a:extLst>
          </p:cNvPr>
          <p:cNvGrpSpPr/>
          <p:nvPr/>
        </p:nvGrpSpPr>
        <p:grpSpPr>
          <a:xfrm>
            <a:off x="6912692" y="1924809"/>
            <a:ext cx="5154660" cy="3255371"/>
            <a:chOff x="6749412" y="2751945"/>
            <a:chExt cx="4896232" cy="217933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0B0A44D8-61B5-93B1-4E47-1C9C45FC5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348" y="3469463"/>
              <a:ext cx="2673296" cy="1461813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effectLst>
              <a:outerShdw blurRad="50800" dist="50800" dir="5400000" algn="ctr" rotWithShape="0">
                <a:schemeClr val="bg1"/>
              </a:outerShdw>
            </a:effectLst>
            <a:scene3d>
              <a:camera prst="perspectiveHeroicExtremeLeftFacing"/>
              <a:lightRig rig="threePt" dir="t"/>
            </a:scene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66C71F6-5E24-E029-1F27-BB07D1F93991}"/>
                </a:ext>
              </a:extLst>
            </p:cNvPr>
            <p:cNvSpPr txBox="1"/>
            <p:nvPr/>
          </p:nvSpPr>
          <p:spPr>
            <a:xfrm>
              <a:off x="6749412" y="2751945"/>
              <a:ext cx="4896232" cy="66081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8"/>
                </a:rPr>
                <a:t>https://www.youtube.com/educredgimnaziu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gimnazial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83ED9A7-957C-BEFA-CFE3-F19E0DF3B400}"/>
              </a:ext>
            </a:extLst>
          </p:cNvPr>
          <p:cNvGrpSpPr/>
          <p:nvPr/>
        </p:nvGrpSpPr>
        <p:grpSpPr>
          <a:xfrm>
            <a:off x="4415520" y="4706277"/>
            <a:ext cx="4172952" cy="2271637"/>
            <a:chOff x="3816016" y="4572910"/>
            <a:chExt cx="4172952" cy="22716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7A843A1-B2D3-6DF0-EEA2-DDFFD2F4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3144" y="4572910"/>
              <a:ext cx="1676400" cy="1676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279E549-F37C-9FB4-A6A6-0AB60B516B98}"/>
                </a:ext>
              </a:extLst>
            </p:cNvPr>
            <p:cNvSpPr txBox="1"/>
            <p:nvPr/>
          </p:nvSpPr>
          <p:spPr>
            <a:xfrm>
              <a:off x="3816016" y="6198216"/>
              <a:ext cx="41729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https://www.youtube.com/@educredro</a:t>
              </a:r>
              <a:endParaRPr lang="ro-RO" dirty="0"/>
            </a:p>
            <a:p>
              <a:pPr algn="ctr"/>
              <a:r>
                <a:rPr lang="ro-RO" dirty="0"/>
                <a:t>Resurse video suport </a:t>
              </a:r>
              <a:endParaRPr lang="en-US" dirty="0"/>
            </a:p>
          </p:txBody>
        </p:sp>
      </p:grpSp>
      <p:sp>
        <p:nvSpPr>
          <p:cNvPr id="3" name="CasetăText 2">
            <a:extLst>
              <a:ext uri="{FF2B5EF4-FFF2-40B4-BE49-F238E27FC236}">
                <a16:creationId xmlns:a16="http://schemas.microsoft.com/office/drawing/2014/main" xmlns="" id="{8CE33816-31E8-0492-CDC4-152105F78314}"/>
              </a:ext>
            </a:extLst>
          </p:cNvPr>
          <p:cNvSpPr txBox="1"/>
          <p:nvPr/>
        </p:nvSpPr>
        <p:spPr>
          <a:xfrm>
            <a:off x="7279614" y="4217031"/>
            <a:ext cx="19282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872.000 vizitatori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xmlns="" id="{2A231D60-07D1-F2BB-9583-62217A845D17}"/>
              </a:ext>
            </a:extLst>
          </p:cNvPr>
          <p:cNvSpPr txBox="1"/>
          <p:nvPr/>
        </p:nvSpPr>
        <p:spPr>
          <a:xfrm>
            <a:off x="7234543" y="3619153"/>
            <a:ext cx="17494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6.180 urmăritori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xmlns="" id="{195339D7-2B6A-C2BC-F5C4-FB7EA55FFB60}"/>
              </a:ext>
            </a:extLst>
          </p:cNvPr>
          <p:cNvSpPr txBox="1"/>
          <p:nvPr/>
        </p:nvSpPr>
        <p:spPr>
          <a:xfrm>
            <a:off x="7239410" y="3021728"/>
            <a:ext cx="22549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2.900 materiale video</a:t>
            </a:r>
          </a:p>
        </p:txBody>
      </p:sp>
      <p:sp>
        <p:nvSpPr>
          <p:cNvPr id="24" name="CasetăText 23">
            <a:extLst>
              <a:ext uri="{FF2B5EF4-FFF2-40B4-BE49-F238E27FC236}">
                <a16:creationId xmlns:a16="http://schemas.microsoft.com/office/drawing/2014/main" xmlns="" id="{36D83B7D-ADF9-0ACD-E78A-A24345CF2EB0}"/>
              </a:ext>
            </a:extLst>
          </p:cNvPr>
          <p:cNvSpPr txBox="1"/>
          <p:nvPr/>
        </p:nvSpPr>
        <p:spPr>
          <a:xfrm>
            <a:off x="3322228" y="3486076"/>
            <a:ext cx="17712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3.000 urmăritori</a:t>
            </a:r>
          </a:p>
        </p:txBody>
      </p:sp>
      <p:sp>
        <p:nvSpPr>
          <p:cNvPr id="26" name="CasetăText 25">
            <a:extLst>
              <a:ext uri="{FF2B5EF4-FFF2-40B4-BE49-F238E27FC236}">
                <a16:creationId xmlns:a16="http://schemas.microsoft.com/office/drawing/2014/main" xmlns="" id="{D2AE9652-EE48-992B-298F-F3E11625DD95}"/>
              </a:ext>
            </a:extLst>
          </p:cNvPr>
          <p:cNvSpPr txBox="1"/>
          <p:nvPr/>
        </p:nvSpPr>
        <p:spPr>
          <a:xfrm>
            <a:off x="2991394" y="4064776"/>
            <a:ext cx="20884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212.000 vizitatori</a:t>
            </a:r>
          </a:p>
        </p:txBody>
      </p:sp>
      <p:sp>
        <p:nvSpPr>
          <p:cNvPr id="132" name="CasetăText 131">
            <a:extLst>
              <a:ext uri="{FF2B5EF4-FFF2-40B4-BE49-F238E27FC236}">
                <a16:creationId xmlns:a16="http://schemas.microsoft.com/office/drawing/2014/main" xmlns="" id="{22746493-D5D9-9FDE-8370-D64800C5D7C1}"/>
              </a:ext>
            </a:extLst>
          </p:cNvPr>
          <p:cNvSpPr txBox="1"/>
          <p:nvPr/>
        </p:nvSpPr>
        <p:spPr>
          <a:xfrm rot="2477002">
            <a:off x="7027794" y="5234476"/>
            <a:ext cx="177222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8.400 </a:t>
            </a:r>
            <a:r>
              <a:rPr lang="ro-RO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urmăritori</a:t>
            </a:r>
            <a:endParaRPr lang="ro-RO" b="1" dirty="0"/>
          </a:p>
        </p:txBody>
      </p:sp>
      <p:sp>
        <p:nvSpPr>
          <p:cNvPr id="133" name="CasetăText 132">
            <a:extLst>
              <a:ext uri="{FF2B5EF4-FFF2-40B4-BE49-F238E27FC236}">
                <a16:creationId xmlns:a16="http://schemas.microsoft.com/office/drawing/2014/main" xmlns="" id="{961C2FE3-1569-44F1-8A63-310D98FAFFA3}"/>
              </a:ext>
            </a:extLst>
          </p:cNvPr>
          <p:cNvSpPr txBox="1"/>
          <p:nvPr/>
        </p:nvSpPr>
        <p:spPr>
          <a:xfrm rot="19771643">
            <a:off x="3499777" y="5170134"/>
            <a:ext cx="19787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58 materiale video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BBD5A190-F79D-F590-DA7B-1E4D7B0DA4AA}"/>
              </a:ext>
            </a:extLst>
          </p:cNvPr>
          <p:cNvSpPr/>
          <p:nvPr/>
        </p:nvSpPr>
        <p:spPr>
          <a:xfrm>
            <a:off x="5605835" y="3645545"/>
            <a:ext cx="1352013" cy="10156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360.000 vizitatori</a:t>
            </a:r>
          </a:p>
        </p:txBody>
      </p:sp>
      <p:sp>
        <p:nvSpPr>
          <p:cNvPr id="137" name="CasetăText 136">
            <a:extLst>
              <a:ext uri="{FF2B5EF4-FFF2-40B4-BE49-F238E27FC236}">
                <a16:creationId xmlns:a16="http://schemas.microsoft.com/office/drawing/2014/main" xmlns="" id="{1F400312-FB68-8BDB-0536-2566ECB52691}"/>
              </a:ext>
            </a:extLst>
          </p:cNvPr>
          <p:cNvSpPr txBox="1"/>
          <p:nvPr/>
        </p:nvSpPr>
        <p:spPr>
          <a:xfrm>
            <a:off x="2877709" y="2972333"/>
            <a:ext cx="22048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728 materiale video</a:t>
            </a:r>
          </a:p>
        </p:txBody>
      </p:sp>
      <p:cxnSp>
        <p:nvCxnSpPr>
          <p:cNvPr id="139" name="Conector drept cu săgeată 138">
            <a:extLst>
              <a:ext uri="{FF2B5EF4-FFF2-40B4-BE49-F238E27FC236}">
                <a16:creationId xmlns:a16="http://schemas.microsoft.com/office/drawing/2014/main" xmlns="" id="{B7765BE1-F16E-E98E-8760-2DE65C2BE182}"/>
              </a:ext>
            </a:extLst>
          </p:cNvPr>
          <p:cNvCxnSpPr>
            <a:stCxn id="9" idx="3"/>
          </p:cNvCxnSpPr>
          <p:nvPr/>
        </p:nvCxnSpPr>
        <p:spPr>
          <a:xfrm>
            <a:off x="9494367" y="3206394"/>
            <a:ext cx="356864" cy="29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ector drept cu săgeată 140">
            <a:extLst>
              <a:ext uri="{FF2B5EF4-FFF2-40B4-BE49-F238E27FC236}">
                <a16:creationId xmlns:a16="http://schemas.microsoft.com/office/drawing/2014/main" xmlns="" id="{D0B36F92-43C9-03F4-2EA9-1D9D695DFAF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984001" y="3803819"/>
            <a:ext cx="756642" cy="5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ector drept cu săgeată 142">
            <a:extLst>
              <a:ext uri="{FF2B5EF4-FFF2-40B4-BE49-F238E27FC236}">
                <a16:creationId xmlns:a16="http://schemas.microsoft.com/office/drawing/2014/main" xmlns="" id="{2CC56DFF-C46D-6F39-6A5D-32E859A97802}"/>
              </a:ext>
            </a:extLst>
          </p:cNvPr>
          <p:cNvCxnSpPr>
            <a:stCxn id="3" idx="3"/>
          </p:cNvCxnSpPr>
          <p:nvPr/>
        </p:nvCxnSpPr>
        <p:spPr>
          <a:xfrm flipV="1">
            <a:off x="9207886" y="4185259"/>
            <a:ext cx="533836" cy="21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ector drept cu săgeată 145">
            <a:extLst>
              <a:ext uri="{FF2B5EF4-FFF2-40B4-BE49-F238E27FC236}">
                <a16:creationId xmlns:a16="http://schemas.microsoft.com/office/drawing/2014/main" xmlns="" id="{BA3014E0-9F0D-F93D-E475-C9B8BAADFC2D}"/>
              </a:ext>
            </a:extLst>
          </p:cNvPr>
          <p:cNvCxnSpPr>
            <a:stCxn id="137" idx="1"/>
          </p:cNvCxnSpPr>
          <p:nvPr/>
        </p:nvCxnSpPr>
        <p:spPr>
          <a:xfrm flipH="1">
            <a:off x="2543175" y="3156999"/>
            <a:ext cx="33453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ector drept cu săgeată 148">
            <a:extLst>
              <a:ext uri="{FF2B5EF4-FFF2-40B4-BE49-F238E27FC236}">
                <a16:creationId xmlns:a16="http://schemas.microsoft.com/office/drawing/2014/main" xmlns="" id="{C1C8BAE3-BD49-3480-06AA-087DDD23AF39}"/>
              </a:ext>
            </a:extLst>
          </p:cNvPr>
          <p:cNvCxnSpPr/>
          <p:nvPr/>
        </p:nvCxnSpPr>
        <p:spPr>
          <a:xfrm flipH="1">
            <a:off x="2600325" y="3715864"/>
            <a:ext cx="712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ector drept cu săgeată 150">
            <a:extLst>
              <a:ext uri="{FF2B5EF4-FFF2-40B4-BE49-F238E27FC236}">
                <a16:creationId xmlns:a16="http://schemas.microsoft.com/office/drawing/2014/main" xmlns="" id="{A200C562-936B-F9BD-275D-02C564D84B95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2574626" y="4009026"/>
            <a:ext cx="416768" cy="24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Conector drept cu săgeată 153">
            <a:extLst>
              <a:ext uri="{FF2B5EF4-FFF2-40B4-BE49-F238E27FC236}">
                <a16:creationId xmlns:a16="http://schemas.microsoft.com/office/drawing/2014/main" xmlns="" id="{6C606D08-EB3B-1F65-6020-1496C2C6A51C}"/>
              </a:ext>
            </a:extLst>
          </p:cNvPr>
          <p:cNvCxnSpPr/>
          <p:nvPr/>
        </p:nvCxnSpPr>
        <p:spPr>
          <a:xfrm flipH="1" flipV="1">
            <a:off x="6282868" y="4434108"/>
            <a:ext cx="13227" cy="345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Conector drept cu săgeată 155">
            <a:extLst>
              <a:ext uri="{FF2B5EF4-FFF2-40B4-BE49-F238E27FC236}">
                <a16:creationId xmlns:a16="http://schemas.microsoft.com/office/drawing/2014/main" xmlns="" id="{01D7A418-474B-D5FE-0064-7575DA1716BD}"/>
              </a:ext>
            </a:extLst>
          </p:cNvPr>
          <p:cNvCxnSpPr>
            <a:cxnSpLocks/>
          </p:cNvCxnSpPr>
          <p:nvPr/>
        </p:nvCxnSpPr>
        <p:spPr>
          <a:xfrm flipH="1" flipV="1">
            <a:off x="5326707" y="4947722"/>
            <a:ext cx="397366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Conector drept cu săgeată 157">
            <a:extLst>
              <a:ext uri="{FF2B5EF4-FFF2-40B4-BE49-F238E27FC236}">
                <a16:creationId xmlns:a16="http://schemas.microsoft.com/office/drawing/2014/main" xmlns="" id="{239578E6-B00E-3C03-E58E-C52E4502CA90}"/>
              </a:ext>
            </a:extLst>
          </p:cNvPr>
          <p:cNvCxnSpPr>
            <a:cxnSpLocks/>
          </p:cNvCxnSpPr>
          <p:nvPr/>
        </p:nvCxnSpPr>
        <p:spPr>
          <a:xfrm flipV="1">
            <a:off x="6830167" y="4947722"/>
            <a:ext cx="348239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Panglică: înclinată în jos 1030">
            <a:extLst>
              <a:ext uri="{FF2B5EF4-FFF2-40B4-BE49-F238E27FC236}">
                <a16:creationId xmlns:a16="http://schemas.microsoft.com/office/drawing/2014/main" xmlns="" id="{0FA8C64A-259D-273A-1192-5B1BB7409980}"/>
              </a:ext>
            </a:extLst>
          </p:cNvPr>
          <p:cNvSpPr/>
          <p:nvPr/>
        </p:nvSpPr>
        <p:spPr>
          <a:xfrm rot="432067">
            <a:off x="8758312" y="5636595"/>
            <a:ext cx="3301324" cy="922327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accent2"/>
                </a:solidFill>
              </a:rPr>
              <a:t>Peste 1,4 milioane vizualizări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>
            <a:extLst>
              <a:ext uri="{FF2B5EF4-FFF2-40B4-BE49-F238E27FC236}">
                <a16:creationId xmlns:a16="http://schemas.microsoft.com/office/drawing/2014/main" xmlns="" id="{0B8F15D7-E1C1-97C0-F325-B35C656DA805}"/>
              </a:ext>
            </a:extLst>
          </p:cNvPr>
          <p:cNvSpPr txBox="1"/>
          <p:nvPr/>
        </p:nvSpPr>
        <p:spPr>
          <a:xfrm>
            <a:off x="218364" y="86268"/>
            <a:ext cx="11863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III.O</a:t>
            </a:r>
            <a:r>
              <a:rPr lang="ro-RO" sz="4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ferta</a:t>
            </a:r>
            <a:r>
              <a:rPr lang="en-US" sz="4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na</a:t>
            </a: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țională de opționale </a:t>
            </a:r>
            <a:r>
              <a:rPr lang="ro-RO" sz="4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integrate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C3E1C26-6E83-01A4-DB4B-8FE4E8520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333" y="912687"/>
            <a:ext cx="5181600" cy="5659104"/>
          </a:xfrm>
        </p:spPr>
        <p:txBody>
          <a:bodyPr>
            <a:normAutofit fontScale="25000" lnSpcReduction="20000"/>
          </a:bodyPr>
          <a:lstStyle/>
          <a:p>
            <a:endParaRPr lang="ro-R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8000" b="1" dirty="0">
                <a:ea typeface="Calibri" panose="020F0502020204030204" pitchFamily="34" charset="0"/>
                <a:cs typeface="Arial" panose="020B0604020202020204" pitchFamily="34" charset="0"/>
              </a:rPr>
              <a:t>17 oferte pentru </a:t>
            </a:r>
            <a:r>
              <a:rPr lang="ro-RO" sz="8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gimnaziu (4/an de studiu), care acoperă toate ariile curriculare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5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4400" b="1" i="1" dirty="0">
                <a:cs typeface="Arial" panose="020B0604020202020204" pitchFamily="34" charset="0"/>
              </a:rPr>
              <a:t/>
            </a:r>
            <a:br>
              <a:rPr lang="ro-RO" sz="4400" b="1" i="1" dirty="0">
                <a:cs typeface="Arial" panose="020B0604020202020204" pitchFamily="34" charset="0"/>
              </a:rPr>
            </a:b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peisaj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Armonie corporală și socială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Desenul în viața cotidiană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EduGaming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Istoralia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Siguranță în situații de risc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Cultura copilăriei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Robotica și viața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patrimoniu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Text, deschide-te!, 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Etică aplicată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În jurul mesei. Stiluri de viață și cultura alimentației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Migranţi în lumea contemporană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Educaţie pentru dezvoltare durabilă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6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Cultură digitală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Științele şi patrimoniul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Lumea cotidiană într-un an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43B57A54-70DF-2DA8-33C2-621FBF2DB9D0}"/>
              </a:ext>
            </a:extLst>
          </p:cNvPr>
          <p:cNvSpPr txBox="1">
            <a:spLocks/>
          </p:cNvSpPr>
          <p:nvPr/>
        </p:nvSpPr>
        <p:spPr>
          <a:xfrm>
            <a:off x="6197600" y="1571089"/>
            <a:ext cx="5181600" cy="344241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600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o-RO" sz="8000" b="1" dirty="0">
                <a:cs typeface="Arial" panose="020B0604020202020204" pitchFamily="34" charset="0"/>
              </a:rPr>
              <a:t>4</a:t>
            </a:r>
            <a:r>
              <a:rPr lang="ro-RO" sz="9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8000" b="1" dirty="0">
                <a:cs typeface="Arial" panose="020B0604020202020204" pitchFamily="34" charset="0"/>
              </a:rPr>
              <a:t>oferte pentru Programul „A doua șansă”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o-RO" sz="7200" b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Sănătate și integrare în familie și comunitate</a:t>
            </a:r>
            <a:r>
              <a:rPr lang="en-US" sz="6400" i="1" dirty="0">
                <a:cs typeface="Arial" panose="020B0604020202020204" pitchFamily="34" charset="0"/>
              </a:rPr>
              <a:t>;</a:t>
            </a:r>
            <a:r>
              <a:rPr lang="ro-RO" sz="6400" i="1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Click SUCCES!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Știința și tehnologia mă ajută.  Studiez, aplic, creez!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Cum mă înțeleg cu celălalt</a:t>
            </a:r>
            <a:r>
              <a:rPr lang="en-US" sz="6400" i="1" dirty="0">
                <a:cs typeface="Arial" panose="020B0604020202020204" pitchFamily="34" charset="0"/>
              </a:rPr>
              <a:t>.</a:t>
            </a: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/>
            </a:r>
            <a:br>
              <a:rPr lang="ro-RO" sz="6400" i="1" dirty="0">
                <a:cs typeface="Arial" panose="020B0604020202020204" pitchFamily="34" charset="0"/>
              </a:rPr>
            </a:br>
            <a:r>
              <a:rPr lang="ro-RO" sz="8000" b="1" i="1" dirty="0">
                <a:cs typeface="Arial" panose="020B0604020202020204" pitchFamily="34" charset="0"/>
              </a:rPr>
              <a:t>Toate programele pot fi accesate la adresa: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8000" b="1" i="1" dirty="0">
                <a:cs typeface="Arial" panose="020B0604020202020204" pitchFamily="34" charset="0"/>
                <a:hlinkClick r:id="rId2"/>
              </a:rPr>
              <a:t>https://www.educred.ro/programe-scolare-pentru-optionale-integrate/</a:t>
            </a:r>
            <a:endParaRPr lang="ro-RO" sz="8000" b="1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8000" b="1" i="1" dirty="0">
              <a:cs typeface="Arial" panose="020B0604020202020204" pitchFamily="34" charset="0"/>
            </a:endParaRPr>
          </a:p>
        </p:txBody>
      </p:sp>
      <p:pic>
        <p:nvPicPr>
          <p:cNvPr id="9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A47D74DA-AF6D-65BE-1A47-E239A6279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54" y="6022711"/>
            <a:ext cx="1469579" cy="7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618</Words>
  <Application>Microsoft Office PowerPoint</Application>
  <PresentationFormat>Widescreen</PresentationFormat>
  <Paragraphs>84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killzone85_05@yahoo.com</dc:creator>
  <cp:lastModifiedBy>CCD OLT</cp:lastModifiedBy>
  <cp:revision>148</cp:revision>
  <dcterms:created xsi:type="dcterms:W3CDTF">2019-02-24T07:11:56Z</dcterms:created>
  <dcterms:modified xsi:type="dcterms:W3CDTF">2024-10-16T17:31:36Z</dcterms:modified>
</cp:coreProperties>
</file>